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70" r:id="rId8"/>
    <p:sldId id="271" r:id="rId9"/>
    <p:sldId id="275" r:id="rId10"/>
    <p:sldId id="262" r:id="rId11"/>
    <p:sldId id="276" r:id="rId12"/>
    <p:sldId id="277" r:id="rId13"/>
    <p:sldId id="263" r:id="rId14"/>
    <p:sldId id="264" r:id="rId15"/>
    <p:sldId id="265" r:id="rId16"/>
    <p:sldId id="266" r:id="rId17"/>
    <p:sldId id="272" r:id="rId18"/>
    <p:sldId id="267" r:id="rId19"/>
    <p:sldId id="268" r:id="rId20"/>
    <p:sldId id="273" r:id="rId21"/>
    <p:sldId id="269" r:id="rId22"/>
    <p:sldId id="274" r:id="rId2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4832" autoAdjust="0"/>
    <p:restoredTop sz="94660"/>
  </p:normalViewPr>
  <p:slideViewPr>
    <p:cSldViewPr>
      <p:cViewPr varScale="1">
        <p:scale>
          <a:sx n="83" d="100"/>
          <a:sy n="83" d="100"/>
        </p:scale>
        <p:origin x="109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F10060-0EB1-4CE2-A035-3722ABEE9C36}" type="datetimeFigureOut">
              <a:rPr lang="cs-CZ" smtClean="0"/>
              <a:pPr/>
              <a:t>02.03.2018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12353A-CBD4-4673-9226-BC6F95FFA15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2353A-CBD4-4673-9226-BC6F95FFA154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8197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2353A-CBD4-4673-9226-BC6F95FFA154}" type="slidenum">
              <a:rPr lang="cs-CZ" smtClean="0"/>
              <a:pPr/>
              <a:t>19</a:t>
            </a:fld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2353A-CBD4-4673-9226-BC6F95FFA154}" type="slidenum">
              <a:rPr lang="cs-CZ" smtClean="0"/>
              <a:pPr/>
              <a:t>20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09326-8D87-42BB-A1E4-C0D6D30C3878}" type="datetimeFigureOut">
              <a:rPr lang="cs-CZ" smtClean="0"/>
              <a:pPr/>
              <a:t>02.03.2018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AC021-3ED5-4DA2-BD99-6D27207360F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09326-8D87-42BB-A1E4-C0D6D30C3878}" type="datetimeFigureOut">
              <a:rPr lang="cs-CZ" smtClean="0"/>
              <a:pPr/>
              <a:t>02.03.2018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AC021-3ED5-4DA2-BD99-6D27207360F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09326-8D87-42BB-A1E4-C0D6D30C3878}" type="datetimeFigureOut">
              <a:rPr lang="cs-CZ" smtClean="0"/>
              <a:pPr/>
              <a:t>02.03.2018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AC021-3ED5-4DA2-BD99-6D27207360F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09326-8D87-42BB-A1E4-C0D6D30C3878}" type="datetimeFigureOut">
              <a:rPr lang="cs-CZ" smtClean="0"/>
              <a:pPr/>
              <a:t>02.03.2018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AC021-3ED5-4DA2-BD99-6D27207360F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09326-8D87-42BB-A1E4-C0D6D30C3878}" type="datetimeFigureOut">
              <a:rPr lang="cs-CZ" smtClean="0"/>
              <a:pPr/>
              <a:t>02.03.2018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AC021-3ED5-4DA2-BD99-6D27207360F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09326-8D87-42BB-A1E4-C0D6D30C3878}" type="datetimeFigureOut">
              <a:rPr lang="cs-CZ" smtClean="0"/>
              <a:pPr/>
              <a:t>02.03.2018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AC021-3ED5-4DA2-BD99-6D27207360F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09326-8D87-42BB-A1E4-C0D6D30C3878}" type="datetimeFigureOut">
              <a:rPr lang="cs-CZ" smtClean="0"/>
              <a:pPr/>
              <a:t>02.03.2018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AC021-3ED5-4DA2-BD99-6D27207360F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09326-8D87-42BB-A1E4-C0D6D30C3878}" type="datetimeFigureOut">
              <a:rPr lang="cs-CZ" smtClean="0"/>
              <a:pPr/>
              <a:t>02.03.2018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AC021-3ED5-4DA2-BD99-6D27207360F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09326-8D87-42BB-A1E4-C0D6D30C3878}" type="datetimeFigureOut">
              <a:rPr lang="cs-CZ" smtClean="0"/>
              <a:pPr/>
              <a:t>02.03.2018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AC021-3ED5-4DA2-BD99-6D27207360F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09326-8D87-42BB-A1E4-C0D6D30C3878}" type="datetimeFigureOut">
              <a:rPr lang="cs-CZ" smtClean="0"/>
              <a:pPr/>
              <a:t>02.03.2018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AC021-3ED5-4DA2-BD99-6D27207360F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09326-8D87-42BB-A1E4-C0D6D30C3878}" type="datetimeFigureOut">
              <a:rPr lang="cs-CZ" smtClean="0"/>
              <a:pPr/>
              <a:t>02.03.2018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AC021-3ED5-4DA2-BD99-6D27207360F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09326-8D87-42BB-A1E4-C0D6D30C3878}" type="datetimeFigureOut">
              <a:rPr lang="cs-CZ" smtClean="0"/>
              <a:pPr/>
              <a:t>02.03.2018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AC021-3ED5-4DA2-BD99-6D27207360F3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portal.chmi.cz/" TargetMode="External"/><Relationship Id="rId2" Type="http://schemas.openxmlformats.org/officeDocument/2006/relationships/hyperlink" Target="http://flymet.meteopress.cz/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hyperlink" Target="https://europe.topmeteo.eu/de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394" t="12772" r="5451" b="11712"/>
          <a:stretch>
            <a:fillRect/>
          </a:stretch>
        </p:blipFill>
        <p:spPr bwMode="auto">
          <a:xfrm>
            <a:off x="0" y="1357298"/>
            <a:ext cx="9144000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85786" y="0"/>
            <a:ext cx="7772400" cy="1470025"/>
          </a:xfrm>
        </p:spPr>
        <p:txBody>
          <a:bodyPr>
            <a:normAutofit/>
          </a:bodyPr>
          <a:lstStyle/>
          <a:p>
            <a:r>
              <a:rPr lang="cs-CZ" sz="6000" dirty="0" smtClean="0"/>
              <a:t>Jak na přelet </a:t>
            </a:r>
            <a:endParaRPr lang="cs-CZ" sz="60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71604" y="5715016"/>
            <a:ext cx="6400800" cy="1752600"/>
          </a:xfrm>
        </p:spPr>
        <p:txBody>
          <a:bodyPr/>
          <a:lstStyle/>
          <a:p>
            <a:r>
              <a:rPr lang="cs-CZ" dirty="0" smtClean="0"/>
              <a:t>Příprava, komunikace, bezpečnost…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Doklady a dokumentace k letu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Doklady </a:t>
            </a:r>
            <a:r>
              <a:rPr lang="cs-CZ" dirty="0" smtClean="0"/>
              <a:t>pilota a planost kvalifikace</a:t>
            </a:r>
            <a:endParaRPr lang="cs-CZ" dirty="0" smtClean="0"/>
          </a:p>
        </p:txBody>
      </p:sp>
      <p:pic>
        <p:nvPicPr>
          <p:cNvPr id="15362" name="Picture 2" descr="Related 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428736"/>
            <a:ext cx="3571900" cy="5029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Doklady a dokumentace k letu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Doklady pilota</a:t>
            </a:r>
          </a:p>
          <a:p>
            <a:pPr lvl="1"/>
            <a:r>
              <a:rPr lang="cs-CZ" dirty="0" smtClean="0"/>
              <a:t>Mám platný průkaz?</a:t>
            </a:r>
          </a:p>
          <a:p>
            <a:pPr lvl="1"/>
            <a:r>
              <a:rPr lang="cs-CZ" dirty="0" smtClean="0"/>
              <a:t>Mám platnou kvalifikaci? (za poslední 2 roky – 5°, 15 vzletů, 2 lety s instruktorem – zapsáno v zápisníku)</a:t>
            </a:r>
          </a:p>
          <a:p>
            <a:pPr lvl="1"/>
            <a:r>
              <a:rPr lang="cs-CZ" dirty="0" smtClean="0"/>
              <a:t>Mám platnou zdravotní způsobilost</a:t>
            </a:r>
          </a:p>
          <a:p>
            <a:pPr lvl="1"/>
            <a:r>
              <a:rPr lang="cs-CZ" dirty="0" smtClean="0"/>
              <a:t>Občanský průkaz</a:t>
            </a:r>
          </a:p>
          <a:p>
            <a:r>
              <a:rPr lang="cs-CZ" dirty="0" smtClean="0"/>
              <a:t>Ostatní </a:t>
            </a:r>
            <a:r>
              <a:rPr lang="cs-CZ" dirty="0" smtClean="0"/>
              <a:t>dokumentace</a:t>
            </a:r>
            <a:endParaRPr lang="cs-CZ" dirty="0" smtClean="0"/>
          </a:p>
        </p:txBody>
      </p:sp>
      <p:pic>
        <p:nvPicPr>
          <p:cNvPr id="15362" name="Picture 2" descr="Related 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428736"/>
            <a:ext cx="3571900" cy="5029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388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Doklady a dokumentace k letu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Doklady pilota</a:t>
            </a:r>
          </a:p>
          <a:p>
            <a:pPr lvl="1"/>
            <a:r>
              <a:rPr lang="cs-CZ" dirty="0" smtClean="0"/>
              <a:t>Mám platný průkaz?</a:t>
            </a:r>
          </a:p>
          <a:p>
            <a:pPr lvl="1"/>
            <a:r>
              <a:rPr lang="cs-CZ" dirty="0" smtClean="0"/>
              <a:t>Mám platnou kvalifikaci? (za poslední 2 roky – 5°, 15 vzletů, 2 lety s instruktorem – zapsáno v zápisníku)</a:t>
            </a:r>
          </a:p>
          <a:p>
            <a:pPr lvl="1"/>
            <a:r>
              <a:rPr lang="cs-CZ" dirty="0" smtClean="0"/>
              <a:t>Mám platnou zdravotní způsobilost</a:t>
            </a:r>
          </a:p>
          <a:p>
            <a:pPr lvl="1"/>
            <a:r>
              <a:rPr lang="cs-CZ" dirty="0" smtClean="0"/>
              <a:t>Občanský průkaz</a:t>
            </a:r>
          </a:p>
          <a:p>
            <a:r>
              <a:rPr lang="cs-CZ" dirty="0" smtClean="0"/>
              <a:t>Ostatní dokumentace</a:t>
            </a:r>
          </a:p>
          <a:p>
            <a:pPr lvl="1"/>
            <a:r>
              <a:rPr lang="cs-CZ" dirty="0" smtClean="0"/>
              <a:t>Mapa (Vzduš. prostor, frekvence letišť)</a:t>
            </a:r>
          </a:p>
          <a:p>
            <a:pPr lvl="1"/>
            <a:r>
              <a:rPr lang="cs-CZ" dirty="0" smtClean="0"/>
              <a:t>Trať </a:t>
            </a:r>
            <a:endParaRPr lang="cs-CZ" dirty="0"/>
          </a:p>
        </p:txBody>
      </p:sp>
      <p:pic>
        <p:nvPicPr>
          <p:cNvPr id="15362" name="Picture 2" descr="Related 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428736"/>
            <a:ext cx="3571900" cy="5029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293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 co ještě…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6257940" cy="4525963"/>
          </a:xfrm>
        </p:spPr>
        <p:txBody>
          <a:bodyPr/>
          <a:lstStyle/>
          <a:p>
            <a:r>
              <a:rPr lang="cs-CZ" dirty="0" smtClean="0"/>
              <a:t>Klobouček</a:t>
            </a:r>
          </a:p>
          <a:p>
            <a:r>
              <a:rPr lang="cs-CZ" dirty="0" smtClean="0"/>
              <a:t>Vhodné oblečení</a:t>
            </a:r>
          </a:p>
          <a:p>
            <a:r>
              <a:rPr lang="cs-CZ" dirty="0" smtClean="0"/>
              <a:t>Voda </a:t>
            </a:r>
          </a:p>
          <a:p>
            <a:r>
              <a:rPr lang="cs-CZ" dirty="0" smtClean="0"/>
              <a:t>Svačina </a:t>
            </a:r>
          </a:p>
          <a:p>
            <a:r>
              <a:rPr lang="cs-CZ" dirty="0" smtClean="0"/>
              <a:t>Záchod?</a:t>
            </a:r>
          </a:p>
          <a:p>
            <a:r>
              <a:rPr lang="cs-CZ" dirty="0" smtClean="0"/>
              <a:t>Dotáhnout na start.</a:t>
            </a:r>
          </a:p>
          <a:p>
            <a:endParaRPr lang="cs-CZ" dirty="0"/>
          </a:p>
          <a:p>
            <a:r>
              <a:rPr lang="cs-CZ" dirty="0" smtClean="0"/>
              <a:t>A stihnu to vůbec všechno připravit ???</a:t>
            </a:r>
          </a:p>
          <a:p>
            <a:endParaRPr lang="cs-CZ" dirty="0" smtClean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1934" y="1500174"/>
            <a:ext cx="4812026" cy="3382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cs-CZ" dirty="0" smtClean="0"/>
              <a:t>Vzlet a před odletem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85720" y="1285860"/>
            <a:ext cx="4038600" cy="4857784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Před vzletem </a:t>
            </a:r>
          </a:p>
          <a:p>
            <a:pPr lvl="1"/>
            <a:r>
              <a:rPr lang="cs-CZ" dirty="0" smtClean="0"/>
              <a:t>Odstranit </a:t>
            </a:r>
            <a:r>
              <a:rPr lang="cs-CZ" dirty="0" err="1" smtClean="0"/>
              <a:t>podocasenku</a:t>
            </a:r>
            <a:r>
              <a:rPr lang="cs-CZ" dirty="0" smtClean="0"/>
              <a:t> </a:t>
            </a:r>
          </a:p>
          <a:p>
            <a:pPr lvl="1"/>
            <a:r>
              <a:rPr lang="cs-CZ" dirty="0" smtClean="0"/>
              <a:t>Sehnat pomocníka</a:t>
            </a:r>
          </a:p>
          <a:p>
            <a:pPr lvl="1"/>
            <a:r>
              <a:rPr lang="cs-CZ" dirty="0" smtClean="0"/>
              <a:t>Dosáhnu na všechno?</a:t>
            </a:r>
          </a:p>
          <a:p>
            <a:pPr lvl="1"/>
            <a:r>
              <a:rPr lang="cs-CZ" dirty="0" smtClean="0"/>
              <a:t>Úkony !!!</a:t>
            </a:r>
          </a:p>
          <a:p>
            <a:pPr lvl="1"/>
            <a:endParaRPr lang="cs-CZ" dirty="0" smtClean="0"/>
          </a:p>
          <a:p>
            <a:r>
              <a:rPr lang="cs-CZ" dirty="0" smtClean="0"/>
              <a:t>Po vzletu a vypnutí</a:t>
            </a:r>
          </a:p>
          <a:p>
            <a:pPr lvl="1"/>
            <a:r>
              <a:rPr lang="cs-CZ" dirty="0" smtClean="0"/>
              <a:t>Zavřít kolo </a:t>
            </a:r>
          </a:p>
          <a:p>
            <a:pPr lvl="1"/>
            <a:r>
              <a:rPr lang="cs-CZ" dirty="0" smtClean="0"/>
              <a:t>Komunikace s ATC </a:t>
            </a:r>
          </a:p>
          <a:p>
            <a:pPr lvl="1"/>
            <a:r>
              <a:rPr lang="cs-CZ" dirty="0" smtClean="0"/>
              <a:t>Najít </a:t>
            </a:r>
            <a:r>
              <a:rPr lang="cs-CZ" dirty="0" err="1" smtClean="0"/>
              <a:t>stoupák</a:t>
            </a:r>
            <a:r>
              <a:rPr lang="cs-CZ" dirty="0" smtClean="0"/>
              <a:t> </a:t>
            </a:r>
          </a:p>
          <a:p>
            <a:pPr lvl="1"/>
            <a:r>
              <a:rPr lang="cs-CZ" dirty="0" smtClean="0"/>
              <a:t>Kontrola </a:t>
            </a:r>
            <a:r>
              <a:rPr lang="cs-CZ" dirty="0" err="1" smtClean="0"/>
              <a:t>fce</a:t>
            </a:r>
            <a:r>
              <a:rPr lang="cs-CZ" dirty="0" smtClean="0"/>
              <a:t>. zařízení</a:t>
            </a:r>
          </a:p>
          <a:p>
            <a:pPr lvl="1"/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3438" y="1071546"/>
            <a:ext cx="4038600" cy="4525963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Před odletem </a:t>
            </a:r>
          </a:p>
          <a:p>
            <a:pPr lvl="1"/>
            <a:r>
              <a:rPr lang="cs-CZ" dirty="0" smtClean="0"/>
              <a:t>Vyhodnocení meteorologické situace</a:t>
            </a:r>
          </a:p>
          <a:p>
            <a:pPr lvl="1"/>
            <a:r>
              <a:rPr lang="cs-CZ" dirty="0" smtClean="0"/>
              <a:t>Ohlásit odlet </a:t>
            </a:r>
          </a:p>
          <a:p>
            <a:pPr lvl="1"/>
            <a:r>
              <a:rPr lang="cs-CZ" dirty="0" smtClean="0"/>
              <a:t>Trefit odletový bod </a:t>
            </a:r>
          </a:p>
          <a:p>
            <a:pPr lvl="1"/>
            <a:r>
              <a:rPr lang="cs-CZ" dirty="0" smtClean="0"/>
              <a:t>Komunikace s ATC</a:t>
            </a:r>
            <a:endParaRPr lang="cs-CZ" dirty="0"/>
          </a:p>
        </p:txBody>
      </p:sp>
      <p:pic>
        <p:nvPicPr>
          <p:cNvPr id="13314" name="Picture 2" descr="Related 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3500438"/>
            <a:ext cx="3936957" cy="3149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Odlet a otočné body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28596" y="1357298"/>
            <a:ext cx="4038600" cy="4525963"/>
          </a:xfrm>
        </p:spPr>
        <p:txBody>
          <a:bodyPr/>
          <a:lstStyle/>
          <a:p>
            <a:r>
              <a:rPr lang="cs-CZ" dirty="0" smtClean="0"/>
              <a:t>Odlet</a:t>
            </a:r>
          </a:p>
          <a:p>
            <a:pPr lvl="1"/>
            <a:r>
              <a:rPr lang="cs-CZ" dirty="0" smtClean="0"/>
              <a:t>Kam odlet umístit? </a:t>
            </a:r>
          </a:p>
          <a:p>
            <a:pPr lvl="1"/>
            <a:r>
              <a:rPr lang="cs-CZ" dirty="0" smtClean="0"/>
              <a:t>Jak odlet vypadá?</a:t>
            </a:r>
          </a:p>
          <a:p>
            <a:pPr lvl="1"/>
            <a:r>
              <a:rPr lang="cs-CZ" dirty="0" smtClean="0"/>
              <a:t>V jaké výšce odletět?</a:t>
            </a:r>
          </a:p>
          <a:p>
            <a:pPr lvl="1"/>
            <a:r>
              <a:rPr lang="cs-CZ" dirty="0" smtClean="0"/>
              <a:t>Dívat se kolem sebe!!!</a:t>
            </a:r>
          </a:p>
          <a:p>
            <a:pPr>
              <a:buNone/>
            </a:pP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3438" y="1357298"/>
            <a:ext cx="4038600" cy="4525963"/>
          </a:xfrm>
        </p:spPr>
        <p:txBody>
          <a:bodyPr/>
          <a:lstStyle/>
          <a:p>
            <a:r>
              <a:rPr lang="cs-CZ" dirty="0" smtClean="0"/>
              <a:t>Otočný bod </a:t>
            </a:r>
          </a:p>
          <a:p>
            <a:pPr lvl="1"/>
            <a:r>
              <a:rPr lang="cs-CZ" dirty="0" smtClean="0"/>
              <a:t>Kam umístit otočný bod?</a:t>
            </a:r>
          </a:p>
          <a:p>
            <a:pPr lvl="1"/>
            <a:r>
              <a:rPr lang="cs-CZ" dirty="0" smtClean="0"/>
              <a:t>Jak otočný bod vypadá?</a:t>
            </a:r>
          </a:p>
          <a:p>
            <a:pPr lvl="1"/>
            <a:r>
              <a:rPr lang="cs-CZ" dirty="0" smtClean="0"/>
              <a:t>Jak otočit?</a:t>
            </a:r>
          </a:p>
          <a:p>
            <a:pPr lvl="1"/>
            <a:r>
              <a:rPr lang="cs-CZ" dirty="0" smtClean="0"/>
              <a:t>Dívat se kolem sebe!!!</a:t>
            </a:r>
            <a:endParaRPr lang="cs-CZ" dirty="0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4071942"/>
            <a:ext cx="4472131" cy="2198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3643314"/>
            <a:ext cx="3310008" cy="2978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DSC01702.JPG"/>
          <p:cNvPicPr>
            <a:picLocks noChangeAspect="1"/>
          </p:cNvPicPr>
          <p:nvPr/>
        </p:nvPicPr>
        <p:blipFill>
          <a:blip r:embed="rId2" cstate="print"/>
          <a:srcRect l="6207" r="5518"/>
          <a:stretch>
            <a:fillRect/>
          </a:stretch>
        </p:blipFill>
        <p:spPr>
          <a:xfrm>
            <a:off x="0" y="0"/>
            <a:ext cx="9144000" cy="690564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Chování na trati </a:t>
            </a:r>
            <a:endParaRPr lang="cs-CZ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2844" y="3429000"/>
            <a:ext cx="4643470" cy="4525963"/>
          </a:xfrm>
        </p:spPr>
        <p:txBody>
          <a:bodyPr/>
          <a:lstStyle/>
          <a:p>
            <a:r>
              <a:rPr lang="cs-CZ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Navigace </a:t>
            </a:r>
          </a:p>
          <a:p>
            <a:pPr lvl="1"/>
            <a:r>
              <a:rPr lang="cs-CZ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Vím stále kde jsem?</a:t>
            </a:r>
          </a:p>
          <a:p>
            <a:pPr lvl="1"/>
            <a:r>
              <a:rPr lang="cs-CZ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Vím jaký je kolem mě vzdušný prostor?</a:t>
            </a:r>
          </a:p>
          <a:p>
            <a:pPr lvl="1"/>
            <a:r>
              <a:rPr lang="cs-CZ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Kde jsou nejbližší letiště?</a:t>
            </a:r>
          </a:p>
          <a:p>
            <a:pPr lvl="1"/>
            <a:r>
              <a:rPr lang="cs-CZ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Kde jsou vhodné plochy pro přistání </a:t>
            </a:r>
          </a:p>
          <a:p>
            <a:pPr lvl="1"/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105400" y="3429000"/>
            <a:ext cx="4038600" cy="4525963"/>
          </a:xfrm>
        </p:spPr>
        <p:txBody>
          <a:bodyPr/>
          <a:lstStyle/>
          <a:p>
            <a:r>
              <a:rPr lang="cs-CZ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Meteorologická situace</a:t>
            </a:r>
          </a:p>
          <a:p>
            <a:pPr lvl="1"/>
            <a:r>
              <a:rPr lang="cs-CZ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Jak se kolem mě vyvíjí počasí?</a:t>
            </a:r>
          </a:p>
          <a:p>
            <a:pPr lvl="1"/>
            <a:r>
              <a:rPr lang="cs-CZ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Souhlasí počasí s předpovědí?</a:t>
            </a:r>
          </a:p>
          <a:p>
            <a:pPr lvl="1"/>
            <a:r>
              <a:rPr lang="cs-CZ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Jak fouká vítr?</a:t>
            </a:r>
          </a:p>
          <a:p>
            <a:pPr lvl="1"/>
            <a:r>
              <a:rPr lang="cs-CZ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Kde asi najdu stoupání?</a:t>
            </a:r>
            <a:endParaRPr lang="cs-CZ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Bez názvu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/>
          <a:lstStyle/>
          <a:p>
            <a:r>
              <a:rPr lang="cs-CZ" dirty="0" err="1" smtClean="0"/>
              <a:t>Dokluz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214810" y="4929198"/>
            <a:ext cx="5857916" cy="3357562"/>
          </a:xfrm>
        </p:spPr>
        <p:txBody>
          <a:bodyPr>
            <a:normAutofit/>
          </a:bodyPr>
          <a:lstStyle/>
          <a:p>
            <a:pPr lvl="1"/>
            <a:r>
              <a:rPr lang="cs-CZ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Je před letištěm kde přistát?</a:t>
            </a:r>
          </a:p>
          <a:p>
            <a:pPr lvl="1"/>
            <a:r>
              <a:rPr lang="cs-CZ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Jak mám letět rychle?</a:t>
            </a:r>
          </a:p>
          <a:p>
            <a:pPr lvl="1"/>
            <a:r>
              <a:rPr lang="cs-CZ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Kdy raději přistát do pole?</a:t>
            </a:r>
          </a:p>
          <a:p>
            <a:pPr lvl="1"/>
            <a:endParaRPr lang="cs-CZ" dirty="0" smtClean="0"/>
          </a:p>
        </p:txBody>
      </p:sp>
      <p:sp>
        <p:nvSpPr>
          <p:cNvPr id="6" name="Zástupný symbol pro obsah 2"/>
          <p:cNvSpPr>
            <a:spLocks noGrp="1"/>
          </p:cNvSpPr>
          <p:nvPr>
            <p:ph sz="half" idx="1"/>
          </p:nvPr>
        </p:nvSpPr>
        <p:spPr>
          <a:xfrm>
            <a:off x="0" y="1428736"/>
            <a:ext cx="4033838" cy="3462350"/>
          </a:xfrm>
        </p:spPr>
        <p:txBody>
          <a:bodyPr>
            <a:normAutofit/>
          </a:bodyPr>
          <a:lstStyle/>
          <a:p>
            <a:pPr lvl="1"/>
            <a:r>
              <a:rPr lang="cs-CZ" b="1" dirty="0" smtClean="0">
                <a:ln w="12700">
                  <a:solidFill>
                    <a:schemeClr val="bg1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Kdy už doletím na letiště?</a:t>
            </a:r>
          </a:p>
          <a:p>
            <a:pPr lvl="1"/>
            <a:r>
              <a:rPr lang="cs-CZ" b="1" dirty="0" smtClean="0">
                <a:ln w="12700">
                  <a:solidFill>
                    <a:schemeClr val="bg1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Jaký terén je mezi mnou a letištěm?</a:t>
            </a:r>
          </a:p>
          <a:p>
            <a:pPr lvl="1"/>
            <a:r>
              <a:rPr lang="cs-CZ" b="1" dirty="0" smtClean="0">
                <a:ln w="12700">
                  <a:solidFill>
                    <a:schemeClr val="bg1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Jak fouká vítr?</a:t>
            </a:r>
          </a:p>
          <a:p>
            <a:pPr lvl="1"/>
            <a:r>
              <a:rPr lang="cs-CZ" b="1" dirty="0" smtClean="0">
                <a:ln w="12700">
                  <a:solidFill>
                    <a:schemeClr val="bg1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Najdu před sebou ještě stoupání?</a:t>
            </a:r>
          </a:p>
          <a:p>
            <a:pPr lvl="1"/>
            <a:endParaRPr lang="cs-CZ" dirty="0" smtClean="0">
              <a:ln>
                <a:solidFill>
                  <a:schemeClr val="bg1"/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34" y="-214338"/>
            <a:ext cx="8229600" cy="1143000"/>
          </a:xfrm>
        </p:spPr>
        <p:txBody>
          <a:bodyPr/>
          <a:lstStyle/>
          <a:p>
            <a:r>
              <a:rPr lang="cs-CZ" dirty="0" smtClean="0"/>
              <a:t>Přistání 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42844" y="642918"/>
            <a:ext cx="4714908" cy="4525963"/>
          </a:xfrm>
        </p:spPr>
        <p:txBody>
          <a:bodyPr>
            <a:normAutofit/>
          </a:bodyPr>
          <a:lstStyle/>
          <a:p>
            <a:pPr lvl="1"/>
            <a:r>
              <a:rPr lang="cs-CZ" dirty="0" smtClean="0"/>
              <a:t>Jaký je na letišti provoz?</a:t>
            </a:r>
          </a:p>
          <a:p>
            <a:pPr lvl="1"/>
            <a:r>
              <a:rPr lang="cs-CZ" dirty="0" smtClean="0"/>
              <a:t>Kdy se mám ohlásit?</a:t>
            </a:r>
          </a:p>
          <a:p>
            <a:pPr lvl="1"/>
            <a:r>
              <a:rPr lang="cs-CZ" dirty="0" smtClean="0"/>
              <a:t>Jak fouká vítr?</a:t>
            </a:r>
          </a:p>
          <a:p>
            <a:pPr lvl="1"/>
            <a:r>
              <a:rPr lang="cs-CZ" dirty="0" smtClean="0"/>
              <a:t>Co budu dělat nad letištěm?</a:t>
            </a:r>
          </a:p>
          <a:p>
            <a:pPr lvl="1"/>
            <a:endParaRPr lang="cs-CZ" dirty="0" smtClean="0"/>
          </a:p>
          <a:p>
            <a:pPr lvl="1"/>
            <a:endParaRPr lang="cs-CZ" dirty="0"/>
          </a:p>
        </p:txBody>
      </p:sp>
      <p:sp>
        <p:nvSpPr>
          <p:cNvPr id="7" name="Zástupný symbol pro obsah 3"/>
          <p:cNvSpPr>
            <a:spLocks noGrp="1"/>
          </p:cNvSpPr>
          <p:nvPr>
            <p:ph sz="half" idx="2"/>
          </p:nvPr>
        </p:nvSpPr>
        <p:spPr>
          <a:xfrm>
            <a:off x="4929190" y="714356"/>
            <a:ext cx="4038600" cy="4525963"/>
          </a:xfrm>
        </p:spPr>
        <p:txBody>
          <a:bodyPr>
            <a:normAutofit/>
          </a:bodyPr>
          <a:lstStyle/>
          <a:p>
            <a:pPr lvl="1"/>
            <a:r>
              <a:rPr lang="cs-CZ" dirty="0" smtClean="0"/>
              <a:t>Kde mám příletový bod?</a:t>
            </a:r>
          </a:p>
          <a:p>
            <a:pPr lvl="1"/>
            <a:r>
              <a:rPr lang="cs-CZ" dirty="0" smtClean="0"/>
              <a:t>Kdy udělám úkony?</a:t>
            </a:r>
          </a:p>
          <a:p>
            <a:pPr lvl="1"/>
            <a:r>
              <a:rPr lang="cs-CZ" dirty="0" smtClean="0"/>
              <a:t>Kam budu přistávat?</a:t>
            </a:r>
          </a:p>
          <a:p>
            <a:pPr lvl="1"/>
            <a:r>
              <a:rPr lang="cs-CZ" dirty="0" smtClean="0"/>
              <a:t>Co bude po přistání?</a:t>
            </a:r>
          </a:p>
          <a:p>
            <a:pPr lvl="1"/>
            <a:endParaRPr lang="cs-CZ" dirty="0"/>
          </a:p>
        </p:txBody>
      </p:sp>
      <p:pic>
        <p:nvPicPr>
          <p:cNvPr id="6" name="Obrázek 5" descr="412952_2231647450674_1105304256_o.jpg"/>
          <p:cNvPicPr>
            <a:picLocks noChangeAspect="1"/>
          </p:cNvPicPr>
          <p:nvPr/>
        </p:nvPicPr>
        <p:blipFill>
          <a:blip r:embed="rId2"/>
          <a:srcRect t="4660" b="28524"/>
          <a:stretch>
            <a:fillRect/>
          </a:stretch>
        </p:blipFill>
        <p:spPr>
          <a:xfrm>
            <a:off x="0" y="2643182"/>
            <a:ext cx="9144000" cy="4000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Přistání do pole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smtClean="0"/>
              <a:t>Výběr pole </a:t>
            </a:r>
          </a:p>
          <a:p>
            <a:pPr lvl="1"/>
            <a:r>
              <a:rPr lang="cs-CZ" dirty="0" smtClean="0"/>
              <a:t>Kdy začnu pole vybírat?</a:t>
            </a:r>
          </a:p>
          <a:p>
            <a:pPr lvl="1"/>
            <a:r>
              <a:rPr lang="cs-CZ" dirty="0" smtClean="0"/>
              <a:t>Co na poli roste?</a:t>
            </a:r>
          </a:p>
          <a:p>
            <a:pPr lvl="1"/>
            <a:r>
              <a:rPr lang="cs-CZ" dirty="0" smtClean="0"/>
              <a:t>Jaký má pole sklon?</a:t>
            </a:r>
          </a:p>
          <a:p>
            <a:pPr lvl="1"/>
            <a:r>
              <a:rPr lang="cs-CZ" dirty="0" smtClean="0"/>
              <a:t>Jak fouká vítr?</a:t>
            </a:r>
          </a:p>
          <a:p>
            <a:pPr lvl="1"/>
            <a:r>
              <a:rPr lang="cs-CZ" dirty="0" smtClean="0"/>
              <a:t>Jsou na poli překážky?</a:t>
            </a:r>
          </a:p>
          <a:p>
            <a:pPr lvl="1"/>
            <a:r>
              <a:rPr lang="cs-CZ" dirty="0" smtClean="0"/>
              <a:t>Dá se z pole dostat?</a:t>
            </a:r>
          </a:p>
          <a:p>
            <a:pPr lvl="1"/>
            <a:r>
              <a:rPr lang="cs-CZ" dirty="0" smtClean="0"/>
              <a:t>Je blízko hospoda…</a:t>
            </a:r>
            <a:endParaRPr lang="cs-CZ" dirty="0"/>
          </a:p>
        </p:txBody>
      </p:sp>
      <p:pic>
        <p:nvPicPr>
          <p:cNvPr id="9218" name="Picture 2" descr="Image result for fields from above"/>
          <p:cNvPicPr>
            <a:picLocks noChangeAspect="1" noChangeArrowheads="1"/>
          </p:cNvPicPr>
          <p:nvPr/>
        </p:nvPicPr>
        <p:blipFill>
          <a:blip r:embed="rId3"/>
          <a:srcRect l="25000"/>
          <a:stretch>
            <a:fillRect/>
          </a:stretch>
        </p:blipFill>
        <p:spPr bwMode="auto">
          <a:xfrm rot="16200000">
            <a:off x="4161233" y="2053819"/>
            <a:ext cx="5036379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1143000"/>
          </a:xfrm>
        </p:spPr>
        <p:txBody>
          <a:bodyPr/>
          <a:lstStyle/>
          <a:p>
            <a:r>
              <a:rPr lang="cs-CZ" dirty="0" smtClean="0"/>
              <a:t>O čem se budeme bavit 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85720" y="3929066"/>
            <a:ext cx="4040188" cy="639762"/>
          </a:xfrm>
        </p:spPr>
        <p:txBody>
          <a:bodyPr/>
          <a:lstStyle/>
          <a:p>
            <a:r>
              <a:rPr lang="cs-CZ" dirty="0" smtClean="0"/>
              <a:t>Před letem 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285720" y="4643446"/>
            <a:ext cx="4040188" cy="2214554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Počasí </a:t>
            </a:r>
          </a:p>
          <a:p>
            <a:r>
              <a:rPr lang="cs-CZ" dirty="0" smtClean="0"/>
              <a:t>Vzdušný prostor </a:t>
            </a:r>
          </a:p>
          <a:p>
            <a:r>
              <a:rPr lang="cs-CZ" dirty="0" smtClean="0"/>
              <a:t>Místní postupy</a:t>
            </a:r>
          </a:p>
          <a:p>
            <a:r>
              <a:rPr lang="cs-CZ" dirty="0" smtClean="0"/>
              <a:t>Příprava letadla </a:t>
            </a:r>
          </a:p>
          <a:p>
            <a:r>
              <a:rPr lang="cs-CZ" dirty="0" smtClean="0"/>
              <a:t>Doklady a dokumentace k letu </a:t>
            </a:r>
          </a:p>
          <a:p>
            <a:r>
              <a:rPr lang="cs-CZ" dirty="0" smtClean="0"/>
              <a:t>Co si ještě nezapomenout </a:t>
            </a:r>
          </a:p>
          <a:p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929190" y="3929066"/>
            <a:ext cx="4041775" cy="639762"/>
          </a:xfrm>
        </p:spPr>
        <p:txBody>
          <a:bodyPr/>
          <a:lstStyle/>
          <a:p>
            <a:r>
              <a:rPr lang="cs-CZ" dirty="0" smtClean="0"/>
              <a:t>Za letu  a po něm 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929190" y="4572008"/>
            <a:ext cx="4041775" cy="2285992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Vzlet a před odletem </a:t>
            </a:r>
          </a:p>
          <a:p>
            <a:r>
              <a:rPr lang="cs-CZ" dirty="0" smtClean="0"/>
              <a:t>Odlet a otočné body</a:t>
            </a:r>
          </a:p>
          <a:p>
            <a:r>
              <a:rPr lang="cs-CZ" dirty="0" smtClean="0"/>
              <a:t>Chování na trati </a:t>
            </a:r>
          </a:p>
          <a:p>
            <a:r>
              <a:rPr lang="cs-CZ" dirty="0" smtClean="0"/>
              <a:t>Přistání na letišti </a:t>
            </a:r>
          </a:p>
          <a:p>
            <a:r>
              <a:rPr lang="cs-CZ" dirty="0" smtClean="0"/>
              <a:t>Přistání do pole </a:t>
            </a:r>
          </a:p>
          <a:p>
            <a:r>
              <a:rPr lang="cs-CZ" dirty="0" smtClean="0"/>
              <a:t>Odvoz z pole </a:t>
            </a:r>
          </a:p>
        </p:txBody>
      </p:sp>
      <p:pic>
        <p:nvPicPr>
          <p:cNvPr id="8" name="Obrázek 7" descr="2036430.jpg"/>
          <p:cNvPicPr>
            <a:picLocks noChangeAspect="1"/>
          </p:cNvPicPr>
          <p:nvPr/>
        </p:nvPicPr>
        <p:blipFill>
          <a:blip r:embed="rId2"/>
          <a:srcRect t="15563" b="30010"/>
          <a:stretch>
            <a:fillRect/>
          </a:stretch>
        </p:blipFill>
        <p:spPr>
          <a:xfrm>
            <a:off x="714348" y="1071546"/>
            <a:ext cx="7572428" cy="2786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Přistání do pole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 smtClean="0"/>
              <a:t>Přistání </a:t>
            </a:r>
          </a:p>
          <a:p>
            <a:pPr lvl="1"/>
            <a:r>
              <a:rPr lang="cs-CZ" dirty="0" smtClean="0"/>
              <a:t>Kdy udělat rozhodnutí o přistání?</a:t>
            </a:r>
          </a:p>
          <a:p>
            <a:pPr lvl="1"/>
            <a:r>
              <a:rPr lang="cs-CZ" dirty="0" smtClean="0"/>
              <a:t>Na jaké překážky si dát pozor?</a:t>
            </a:r>
          </a:p>
          <a:p>
            <a:pPr lvl="1"/>
            <a:r>
              <a:rPr lang="cs-CZ" dirty="0" smtClean="0"/>
              <a:t>Jakou rychlost zvolit pro přiblížení a přistání?</a:t>
            </a:r>
          </a:p>
          <a:p>
            <a:pPr lvl="1"/>
            <a:r>
              <a:rPr lang="cs-CZ" dirty="0" smtClean="0"/>
              <a:t>Co když je něco jinak než jsem si myslel ???</a:t>
            </a:r>
            <a:endParaRPr lang="cs-CZ" dirty="0"/>
          </a:p>
        </p:txBody>
      </p:sp>
      <p:pic>
        <p:nvPicPr>
          <p:cNvPr id="32770" name="Picture 2" descr="Image result for glider landing"/>
          <p:cNvPicPr>
            <a:picLocks noChangeAspect="1" noChangeArrowheads="1"/>
          </p:cNvPicPr>
          <p:nvPr/>
        </p:nvPicPr>
        <p:blipFill>
          <a:blip r:embed="rId3"/>
          <a:srcRect l="9777" r="33517"/>
          <a:stretch>
            <a:fillRect/>
          </a:stretch>
        </p:blipFill>
        <p:spPr bwMode="auto">
          <a:xfrm>
            <a:off x="357158" y="1428736"/>
            <a:ext cx="4143404" cy="5000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Odvoz z pole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0" y="1285860"/>
            <a:ext cx="4686304" cy="4911741"/>
          </a:xfrm>
        </p:spPr>
        <p:txBody>
          <a:bodyPr>
            <a:normAutofit/>
          </a:bodyPr>
          <a:lstStyle/>
          <a:p>
            <a:pPr lvl="1"/>
            <a:r>
              <a:rPr lang="cs-CZ" dirty="0" smtClean="0"/>
              <a:t>Jak a komu dám zprávu že jsem na poli?</a:t>
            </a:r>
          </a:p>
          <a:p>
            <a:pPr lvl="1"/>
            <a:r>
              <a:rPr lang="cs-CZ" dirty="0" smtClean="0"/>
              <a:t>Kde vlastně jsem?</a:t>
            </a:r>
          </a:p>
          <a:p>
            <a:pPr lvl="1"/>
            <a:r>
              <a:rPr lang="cs-CZ" dirty="0" smtClean="0"/>
              <a:t>Kdo a kolik lidí pro mě pojede?</a:t>
            </a:r>
          </a:p>
          <a:p>
            <a:pPr lvl="1"/>
            <a:r>
              <a:rPr lang="cs-CZ" dirty="0" smtClean="0"/>
              <a:t>Jak dostanu letadlo z pole?</a:t>
            </a:r>
          </a:p>
          <a:p>
            <a:pPr lvl="1"/>
            <a:r>
              <a:rPr lang="cs-CZ" dirty="0" smtClean="0"/>
              <a:t>Mají mě na čem odvézt?</a:t>
            </a:r>
          </a:p>
          <a:p>
            <a:pPr lvl="1"/>
            <a:r>
              <a:rPr lang="cs-CZ" dirty="0" smtClean="0"/>
              <a:t>Co budu dělat než přijedou?</a:t>
            </a:r>
          </a:p>
          <a:p>
            <a:pPr lvl="1"/>
            <a:r>
              <a:rPr lang="cs-CZ" dirty="0" smtClean="0"/>
              <a:t>Kde budu čekat?</a:t>
            </a:r>
          </a:p>
          <a:p>
            <a:pPr lvl="1"/>
            <a:r>
              <a:rPr lang="cs-CZ" dirty="0" smtClean="0"/>
              <a:t>Co mě to bude stát?</a:t>
            </a:r>
          </a:p>
          <a:p>
            <a:pPr lvl="1"/>
            <a:r>
              <a:rPr lang="cs-CZ" dirty="0" smtClean="0"/>
              <a:t>Co s letadlem po příjezdu?</a:t>
            </a:r>
            <a:endParaRPr lang="cs-CZ" dirty="0"/>
          </a:p>
        </p:txBody>
      </p:sp>
      <p:pic>
        <p:nvPicPr>
          <p:cNvPr id="5" name="Obrázek 4" descr="Pribina_cup.jpg"/>
          <p:cNvPicPr>
            <a:picLocks noChangeAspect="1"/>
          </p:cNvPicPr>
          <p:nvPr/>
        </p:nvPicPr>
        <p:blipFill>
          <a:blip r:embed="rId2"/>
          <a:srcRect l="15666" r="14550"/>
          <a:stretch>
            <a:fillRect/>
          </a:stretch>
        </p:blipFill>
        <p:spPr>
          <a:xfrm>
            <a:off x="4454367" y="1785926"/>
            <a:ext cx="4475352" cy="3607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2000296" y="278605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Díky </a:t>
            </a:r>
            <a:br>
              <a:rPr lang="cs-CZ" dirty="0" smtClean="0"/>
            </a:br>
            <a:r>
              <a:rPr lang="cs-CZ" dirty="0" smtClean="0"/>
              <a:t>za </a:t>
            </a:r>
            <a:br>
              <a:rPr lang="cs-CZ" dirty="0" smtClean="0"/>
            </a:br>
            <a:r>
              <a:rPr lang="cs-CZ" dirty="0" smtClean="0"/>
              <a:t>pozornost</a:t>
            </a:r>
            <a:endParaRPr lang="cs-CZ" dirty="0"/>
          </a:p>
        </p:txBody>
      </p:sp>
      <p:pic>
        <p:nvPicPr>
          <p:cNvPr id="5" name="Obrázek 4" descr="10309210_569012166547963_9030006200380953049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372" y="142852"/>
            <a:ext cx="4500594" cy="64008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Počasí 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4786314" y="1214422"/>
            <a:ext cx="4040188" cy="639762"/>
          </a:xfrm>
        </p:spPr>
        <p:txBody>
          <a:bodyPr/>
          <a:lstStyle/>
          <a:p>
            <a:r>
              <a:rPr lang="cs-CZ" dirty="0" smtClean="0"/>
              <a:t>Kde hledat: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>
          <a:xfrm>
            <a:off x="4643438" y="2000240"/>
            <a:ext cx="4040188" cy="39512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000" dirty="0" smtClean="0">
                <a:hlinkClick r:id="rId2"/>
              </a:rPr>
              <a:t>http://flymet.meteopress.cz/</a:t>
            </a:r>
            <a:endParaRPr lang="cs-CZ" sz="2000" dirty="0" smtClean="0"/>
          </a:p>
          <a:p>
            <a:pPr>
              <a:buNone/>
            </a:pPr>
            <a:r>
              <a:rPr lang="cs-CZ" sz="2000" dirty="0" smtClean="0">
                <a:hlinkClick r:id="rId3"/>
              </a:rPr>
              <a:t>http://portal.chmi.cz/</a:t>
            </a:r>
            <a:endParaRPr lang="cs-CZ" sz="2000" dirty="0" smtClean="0"/>
          </a:p>
          <a:p>
            <a:pPr>
              <a:buNone/>
            </a:pPr>
            <a:r>
              <a:rPr lang="cs-CZ" sz="2000" dirty="0" smtClean="0">
                <a:hlinkClick r:id="rId4"/>
              </a:rPr>
              <a:t>https://europe.topmeteo.eu/de/</a:t>
            </a:r>
            <a:endParaRPr lang="cs-CZ" sz="2000" dirty="0" smtClean="0"/>
          </a:p>
          <a:p>
            <a:pPr lvl="1"/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>
          <a:xfrm>
            <a:off x="642910" y="1214422"/>
            <a:ext cx="4041775" cy="639762"/>
          </a:xfrm>
        </p:spPr>
        <p:txBody>
          <a:bodyPr/>
          <a:lstStyle/>
          <a:p>
            <a:r>
              <a:rPr lang="cs-CZ" dirty="0" smtClean="0"/>
              <a:t>Na co se dívat 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4"/>
          </p:nvPr>
        </p:nvSpPr>
        <p:spPr>
          <a:xfrm>
            <a:off x="357158" y="2071678"/>
            <a:ext cx="4041775" cy="3951288"/>
          </a:xfrm>
        </p:spPr>
        <p:txBody>
          <a:bodyPr>
            <a:normAutofit/>
          </a:bodyPr>
          <a:lstStyle/>
          <a:p>
            <a:r>
              <a:rPr lang="cs-CZ" dirty="0" smtClean="0"/>
              <a:t>Nejen využitelnost </a:t>
            </a:r>
          </a:p>
          <a:p>
            <a:r>
              <a:rPr lang="cs-CZ" dirty="0" smtClean="0"/>
              <a:t>Bude foukat vítr?</a:t>
            </a:r>
          </a:p>
          <a:p>
            <a:r>
              <a:rPr lang="cs-CZ" dirty="0" smtClean="0"/>
              <a:t>Budou se dělat bouřky?</a:t>
            </a:r>
          </a:p>
          <a:p>
            <a:r>
              <a:rPr lang="cs-CZ" dirty="0" smtClean="0"/>
              <a:t>Přijde fronta?</a:t>
            </a:r>
          </a:p>
          <a:p>
            <a:r>
              <a:rPr lang="cs-CZ" dirty="0" smtClean="0"/>
              <a:t>Budou se mraky slévat?</a:t>
            </a:r>
          </a:p>
          <a:p>
            <a:r>
              <a:rPr lang="cs-CZ" dirty="0" smtClean="0"/>
              <a:t>Budou mraky mizet?</a:t>
            </a:r>
          </a:p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00496" y="3286124"/>
            <a:ext cx="4643470" cy="3056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Vzdušný prostor 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3000364" y="1285860"/>
            <a:ext cx="4041775" cy="639762"/>
          </a:xfrm>
        </p:spPr>
        <p:txBody>
          <a:bodyPr/>
          <a:lstStyle/>
          <a:p>
            <a:r>
              <a:rPr lang="cs-CZ" dirty="0" smtClean="0"/>
              <a:t>http://aisview.rlp.cz/</a:t>
            </a:r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rcRect b="1599"/>
          <a:stretch>
            <a:fillRect/>
          </a:stretch>
        </p:blipFill>
        <p:spPr bwMode="auto">
          <a:xfrm>
            <a:off x="104303" y="2000239"/>
            <a:ext cx="8896853" cy="4214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2910" y="-142900"/>
            <a:ext cx="8229600" cy="1143000"/>
          </a:xfrm>
        </p:spPr>
        <p:txBody>
          <a:bodyPr/>
          <a:lstStyle/>
          <a:p>
            <a:r>
              <a:rPr lang="cs-CZ" dirty="0" smtClean="0"/>
              <a:t>Místní postupy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14282" y="3286124"/>
            <a:ext cx="4040188" cy="639762"/>
          </a:xfrm>
        </p:spPr>
        <p:txBody>
          <a:bodyPr/>
          <a:lstStyle/>
          <a:p>
            <a:r>
              <a:rPr lang="cs-CZ" dirty="0" smtClean="0"/>
              <a:t>O víkendu 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42844" y="3929066"/>
            <a:ext cx="4040188" cy="2754323"/>
          </a:xfrm>
        </p:spPr>
        <p:txBody>
          <a:bodyPr/>
          <a:lstStyle/>
          <a:p>
            <a:r>
              <a:rPr lang="cs-CZ" dirty="0" smtClean="0"/>
              <a:t>Kdo dřív přijde ten dřív letí</a:t>
            </a:r>
          </a:p>
          <a:p>
            <a:r>
              <a:rPr lang="cs-CZ" dirty="0" smtClean="0"/>
              <a:t>Vyndat hangár</a:t>
            </a:r>
          </a:p>
          <a:p>
            <a:r>
              <a:rPr lang="cs-CZ" dirty="0" smtClean="0"/>
              <a:t>Příprava letadel </a:t>
            </a:r>
          </a:p>
          <a:p>
            <a:r>
              <a:rPr lang="cs-CZ" dirty="0" smtClean="0"/>
              <a:t>„Nástup“ </a:t>
            </a:r>
          </a:p>
          <a:p>
            <a:r>
              <a:rPr lang="cs-CZ" dirty="0" smtClean="0"/>
              <a:t>Transport letadel </a:t>
            </a:r>
          </a:p>
          <a:p>
            <a:r>
              <a:rPr lang="cs-CZ" dirty="0" smtClean="0"/>
              <a:t>Letadla na startu </a:t>
            </a:r>
          </a:p>
          <a:p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86314" y="3286124"/>
            <a:ext cx="4041775" cy="639762"/>
          </a:xfrm>
        </p:spPr>
        <p:txBody>
          <a:bodyPr/>
          <a:lstStyle/>
          <a:p>
            <a:r>
              <a:rPr lang="cs-CZ" dirty="0" smtClean="0"/>
              <a:t>V týdnu 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86314" y="3978258"/>
            <a:ext cx="4041775" cy="2879742"/>
          </a:xfrm>
        </p:spPr>
        <p:txBody>
          <a:bodyPr/>
          <a:lstStyle/>
          <a:p>
            <a:r>
              <a:rPr lang="cs-CZ" dirty="0" smtClean="0"/>
              <a:t>Vlekař </a:t>
            </a:r>
          </a:p>
          <a:p>
            <a:r>
              <a:rPr lang="cs-CZ" dirty="0" smtClean="0"/>
              <a:t>Vedoucí letového provozu </a:t>
            </a:r>
          </a:p>
          <a:p>
            <a:r>
              <a:rPr lang="cs-CZ" dirty="0" smtClean="0"/>
              <a:t>Dohoda s LKPD </a:t>
            </a:r>
          </a:p>
          <a:p>
            <a:r>
              <a:rPr lang="cs-CZ" dirty="0" smtClean="0"/>
              <a:t>Jak vyndat letadlo </a:t>
            </a:r>
          </a:p>
          <a:p>
            <a:r>
              <a:rPr lang="cs-CZ" dirty="0" smtClean="0"/>
              <a:t>Transport na start </a:t>
            </a:r>
          </a:p>
          <a:p>
            <a:endParaRPr lang="cs-CZ" dirty="0"/>
          </a:p>
        </p:txBody>
      </p:sp>
      <p:pic>
        <p:nvPicPr>
          <p:cNvPr id="8" name="Obrázek 7" descr="p7105090_std.jpg"/>
          <p:cNvPicPr>
            <a:picLocks noChangeAspect="1"/>
          </p:cNvPicPr>
          <p:nvPr/>
        </p:nvPicPr>
        <p:blipFill>
          <a:blip r:embed="rId2"/>
          <a:srcRect t="38225"/>
          <a:stretch>
            <a:fillRect/>
          </a:stretch>
        </p:blipFill>
        <p:spPr>
          <a:xfrm>
            <a:off x="1500166" y="857232"/>
            <a:ext cx="6202551" cy="2550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IMG_9731.JPG"/>
          <p:cNvPicPr>
            <a:picLocks noChangeAspect="1"/>
          </p:cNvPicPr>
          <p:nvPr/>
        </p:nvPicPr>
        <p:blipFill>
          <a:blip r:embed="rId3" cstate="print"/>
          <a:srcRect l="5556" r="5556"/>
          <a:stretch>
            <a:fillRect/>
          </a:stretch>
        </p:blipFill>
        <p:spPr>
          <a:xfrm>
            <a:off x="0" y="0"/>
            <a:ext cx="9144000" cy="685802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cs-CZ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Příprava letadla</a:t>
            </a:r>
            <a:endParaRPr lang="cs-CZ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51520" y="3786182"/>
            <a:ext cx="5572132" cy="3286148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indent="0">
              <a:buNone/>
            </a:pPr>
            <a:r>
              <a:rPr lang="cs-CZ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Předletová prohlídka </a:t>
            </a:r>
          </a:p>
          <a:p>
            <a:pPr lvl="1"/>
            <a:r>
              <a:rPr lang="cs-CZ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Je vše na svém místě?</a:t>
            </a:r>
          </a:p>
          <a:p>
            <a:pPr lvl="1"/>
            <a:r>
              <a:rPr lang="cs-CZ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Není letadlo poškozené?</a:t>
            </a:r>
          </a:p>
          <a:p>
            <a:pPr lvl="1"/>
            <a:r>
              <a:rPr lang="cs-CZ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Kontrola </a:t>
            </a:r>
            <a:r>
              <a:rPr lang="cs-CZ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OP a řízení !!!</a:t>
            </a:r>
            <a:endParaRPr lang="cs-CZ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lvl="1"/>
            <a:r>
              <a:rPr lang="cs-CZ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Hmotnost a </a:t>
            </a:r>
            <a:r>
              <a:rPr lang="cs-CZ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centráž</a:t>
            </a:r>
            <a:r>
              <a:rPr lang="cs-CZ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(voda)</a:t>
            </a:r>
          </a:p>
          <a:p>
            <a:pPr lvl="1"/>
            <a:endParaRPr lang="cs-CZ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lvl="1"/>
            <a:endParaRPr lang="cs-CZ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Zástupný symbol pro obsah 2"/>
          <p:cNvSpPr>
            <a:spLocks noGrp="1"/>
          </p:cNvSpPr>
          <p:nvPr>
            <p:ph sz="half" idx="1"/>
          </p:nvPr>
        </p:nvSpPr>
        <p:spPr>
          <a:xfrm>
            <a:off x="4786282" y="4286256"/>
            <a:ext cx="4357718" cy="3286148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lvl="1"/>
            <a:r>
              <a:rPr lang="cs-CZ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Mám nabité baterie ?</a:t>
            </a:r>
          </a:p>
          <a:p>
            <a:pPr lvl="1"/>
            <a:r>
              <a:rPr lang="cs-CZ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Mám padák a podušky?</a:t>
            </a:r>
          </a:p>
          <a:p>
            <a:pPr lvl="1"/>
            <a:r>
              <a:rPr lang="cs-CZ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Je letadlo umyté a vidím z kabiny?</a:t>
            </a:r>
          </a:p>
          <a:p>
            <a:pPr lvl="1"/>
            <a:endParaRPr lang="cs-CZ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lvl="1"/>
            <a:endParaRPr lang="cs-CZ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IMG_9785.JPG"/>
          <p:cNvPicPr>
            <a:picLocks noChangeAspect="1"/>
          </p:cNvPicPr>
          <p:nvPr/>
        </p:nvPicPr>
        <p:blipFill>
          <a:blip r:embed="rId2" cstate="print"/>
          <a:srcRect l="5556" r="555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cs-CZ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Příprava letadla</a:t>
            </a:r>
            <a:endParaRPr lang="cs-CZ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71472" y="4500570"/>
            <a:ext cx="7858180" cy="2554287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cs-CZ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Ostatní vybavení </a:t>
            </a:r>
          </a:p>
          <a:p>
            <a:pPr lvl="1"/>
            <a:r>
              <a:rPr lang="cs-CZ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Umím zacházet s vybavením na palubě (</a:t>
            </a:r>
            <a:r>
              <a:rPr lang="cs-CZ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radio</a:t>
            </a:r>
            <a:r>
              <a:rPr lang="cs-CZ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, </a:t>
            </a:r>
            <a:r>
              <a:rPr lang="cs-CZ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vario</a:t>
            </a:r>
            <a:r>
              <a:rPr lang="cs-CZ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, navigace)?</a:t>
            </a:r>
          </a:p>
          <a:p>
            <a:pPr lvl="1"/>
            <a:r>
              <a:rPr lang="cs-CZ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Mám dobře zajištěné vlastní baterie a navigaci?</a:t>
            </a:r>
          </a:p>
          <a:p>
            <a:pPr lvl="1"/>
            <a:r>
              <a:rPr lang="cs-CZ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Mám vše potřebné pro transport na start?</a:t>
            </a:r>
            <a:endParaRPr lang="cs-CZ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Doklady a dokumentace k letu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Doklady k letadlu</a:t>
            </a:r>
          </a:p>
          <a:p>
            <a:pPr lvl="1"/>
            <a:endParaRPr lang="cs-CZ" dirty="0"/>
          </a:p>
        </p:txBody>
      </p:sp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1155405"/>
            <a:ext cx="3344855" cy="50098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Doklady a dokumentace k letu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Doklady k letadlu</a:t>
            </a:r>
          </a:p>
          <a:p>
            <a:pPr lvl="1"/>
            <a:r>
              <a:rPr lang="cs-CZ" dirty="0" smtClean="0"/>
              <a:t>ARC, je platné ?</a:t>
            </a:r>
          </a:p>
          <a:p>
            <a:pPr lvl="1"/>
            <a:r>
              <a:rPr lang="cs-CZ" dirty="0" smtClean="0"/>
              <a:t>Osvědčení o údržbě, není přelétaná nějaká prohlídka?</a:t>
            </a:r>
          </a:p>
          <a:p>
            <a:pPr lvl="1"/>
            <a:r>
              <a:rPr lang="cs-CZ" dirty="0" smtClean="0"/>
              <a:t>Pojistný certifikát, je platný?</a:t>
            </a:r>
          </a:p>
          <a:p>
            <a:pPr lvl="1"/>
            <a:r>
              <a:rPr lang="cs-CZ" dirty="0" smtClean="0"/>
              <a:t>Povolení radiostanice, je platné?</a:t>
            </a:r>
          </a:p>
          <a:p>
            <a:pPr lvl="1"/>
            <a:r>
              <a:rPr lang="cs-CZ" dirty="0" smtClean="0"/>
              <a:t>Mám osvědčení o zápisu do rejstříku.</a:t>
            </a:r>
          </a:p>
          <a:p>
            <a:pPr lvl="1"/>
            <a:r>
              <a:rPr lang="cs-CZ" dirty="0" smtClean="0"/>
              <a:t>Mám letovou příručku?</a:t>
            </a:r>
          </a:p>
          <a:p>
            <a:pPr lvl="1"/>
            <a:r>
              <a:rPr lang="cs-CZ" dirty="0" smtClean="0"/>
              <a:t>Mám palubní deník?</a:t>
            </a:r>
          </a:p>
          <a:p>
            <a:pPr lvl="1"/>
            <a:endParaRPr lang="cs-CZ" dirty="0" smtClean="0"/>
          </a:p>
          <a:p>
            <a:pPr lvl="1"/>
            <a:endParaRPr lang="cs-CZ" dirty="0"/>
          </a:p>
        </p:txBody>
      </p:sp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1142984"/>
            <a:ext cx="3344855" cy="50098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873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1868</TotalTime>
  <Words>760</Words>
  <Application>Microsoft Office PowerPoint</Application>
  <PresentationFormat>Předvádění na obrazovce (4:3)</PresentationFormat>
  <Paragraphs>184</Paragraphs>
  <Slides>22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5" baseType="lpstr">
      <vt:lpstr>Arial</vt:lpstr>
      <vt:lpstr>Calibri</vt:lpstr>
      <vt:lpstr>Motiv sady Office</vt:lpstr>
      <vt:lpstr>Jak na přelet </vt:lpstr>
      <vt:lpstr>O čem se budeme bavit </vt:lpstr>
      <vt:lpstr>Počasí </vt:lpstr>
      <vt:lpstr>Vzdušný prostor </vt:lpstr>
      <vt:lpstr>Místní postupy</vt:lpstr>
      <vt:lpstr>Příprava letadla</vt:lpstr>
      <vt:lpstr>Příprava letadla</vt:lpstr>
      <vt:lpstr>Doklady a dokumentace k letu</vt:lpstr>
      <vt:lpstr>Doklady a dokumentace k letu</vt:lpstr>
      <vt:lpstr>Doklady a dokumentace k letu</vt:lpstr>
      <vt:lpstr>Doklady a dokumentace k letu</vt:lpstr>
      <vt:lpstr>Doklady a dokumentace k letu</vt:lpstr>
      <vt:lpstr>A co ještě…</vt:lpstr>
      <vt:lpstr>Vzlet a před odletem</vt:lpstr>
      <vt:lpstr>Odlet a otočné body</vt:lpstr>
      <vt:lpstr>Chování na trati </vt:lpstr>
      <vt:lpstr>Dokluz</vt:lpstr>
      <vt:lpstr>Přistání </vt:lpstr>
      <vt:lpstr>Přistání do pole</vt:lpstr>
      <vt:lpstr>Přistání do pole</vt:lpstr>
      <vt:lpstr>Odvoz z pole </vt:lpstr>
      <vt:lpstr>Díky  za  pozornost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Jak na přelet</dc:title>
  <dc:creator>HPH_Vavrin</dc:creator>
  <cp:lastModifiedBy>vavrin.jan@gmail.com</cp:lastModifiedBy>
  <cp:revision>51</cp:revision>
  <dcterms:created xsi:type="dcterms:W3CDTF">2018-01-27T13:40:46Z</dcterms:created>
  <dcterms:modified xsi:type="dcterms:W3CDTF">2018-03-02T20:10:23Z</dcterms:modified>
</cp:coreProperties>
</file>